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6" r:id="rId5"/>
    <p:sldId id="298" r:id="rId6"/>
    <p:sldId id="261" r:id="rId7"/>
    <p:sldId id="297" r:id="rId8"/>
    <p:sldId id="299" r:id="rId9"/>
    <p:sldId id="300" r:id="rId10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191"/>
    <a:srgbClr val="F98C16"/>
    <a:srgbClr val="FF5D4B"/>
    <a:srgbClr val="539ED0"/>
    <a:srgbClr val="4F81BD"/>
    <a:srgbClr val="FFB351"/>
    <a:srgbClr val="0B38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A7F315-6B45-D842-A0EC-893341DE7952}" v="5" dt="2019-07-23T18:40:19.7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elyn Bush" userId="7ecba5cd-2520-4fca-9e69-ef1a724ab367" providerId="ADAL" clId="{B8A7F315-6B45-D842-A0EC-893341DE7952}"/>
    <pc:docChg chg="modSld">
      <pc:chgData name="Joelyn Bush" userId="7ecba5cd-2520-4fca-9e69-ef1a724ab367" providerId="ADAL" clId="{B8A7F315-6B45-D842-A0EC-893341DE7952}" dt="2019-07-23T18:40:19.781" v="4" actId="20577"/>
      <pc:docMkLst>
        <pc:docMk/>
      </pc:docMkLst>
      <pc:sldChg chg="modSp">
        <pc:chgData name="Joelyn Bush" userId="7ecba5cd-2520-4fca-9e69-ef1a724ab367" providerId="ADAL" clId="{B8A7F315-6B45-D842-A0EC-893341DE7952}" dt="2019-07-23T18:40:19.781" v="4" actId="20577"/>
        <pc:sldMkLst>
          <pc:docMk/>
          <pc:sldMk cId="661313692" sldId="299"/>
        </pc:sldMkLst>
        <pc:spChg chg="mod">
          <ac:chgData name="Joelyn Bush" userId="7ecba5cd-2520-4fca-9e69-ef1a724ab367" providerId="ADAL" clId="{B8A7F315-6B45-D842-A0EC-893341DE7952}" dt="2019-07-23T18:40:19.781" v="4" actId="20577"/>
          <ac:spMkLst>
            <pc:docMk/>
            <pc:sldMk cId="661313692" sldId="299"/>
            <ac:spMk id="2" creationId="{00000000-0000-0000-0000-000000000000}"/>
          </ac:spMkLst>
        </pc:spChg>
      </pc:sldChg>
    </pc:docChg>
  </pc:docChgLst>
  <pc:docChgLst>
    <pc:chgData name="Lisa Fischer" userId="S::fischerl@unitedwayerie.org::6bc6c737-445d-422b-85e3-2a07517a0a92" providerId="AD" clId="Web-{ACAA34C9-0620-4009-D1F2-5CCCB83EB4C2}"/>
    <pc:docChg chg="modSld">
      <pc:chgData name="Lisa Fischer" userId="S::fischerl@unitedwayerie.org::6bc6c737-445d-422b-85e3-2a07517a0a92" providerId="AD" clId="Web-{ACAA34C9-0620-4009-D1F2-5CCCB83EB4C2}" dt="2019-07-23T17:49:45.137" v="3" actId="20577"/>
      <pc:docMkLst>
        <pc:docMk/>
      </pc:docMkLst>
      <pc:sldChg chg="modSp">
        <pc:chgData name="Lisa Fischer" userId="S::fischerl@unitedwayerie.org::6bc6c737-445d-422b-85e3-2a07517a0a92" providerId="AD" clId="Web-{ACAA34C9-0620-4009-D1F2-5CCCB83EB4C2}" dt="2019-07-23T17:49:45.137" v="3" actId="20577"/>
        <pc:sldMkLst>
          <pc:docMk/>
          <pc:sldMk cId="1117501499" sldId="298"/>
        </pc:sldMkLst>
        <pc:spChg chg="mod">
          <ac:chgData name="Lisa Fischer" userId="S::fischerl@unitedwayerie.org::6bc6c737-445d-422b-85e3-2a07517a0a92" providerId="AD" clId="Web-{ACAA34C9-0620-4009-D1F2-5CCCB83EB4C2}" dt="2019-07-23T17:49:45.137" v="3" actId="20577"/>
          <ac:spMkLst>
            <pc:docMk/>
            <pc:sldMk cId="1117501499" sldId="298"/>
            <ac:spMk id="8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526DE-E0E7-4380-AD5D-AB25F98F273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88CFB9-E298-4608-AEBA-3BA10C860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9815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50B4FB7-EE6D-4B59-AF60-E676500D6396}" type="datetimeFigureOut">
              <a:rPr lang="en-US" smtClean="0"/>
              <a:pPr/>
              <a:t>7/23/2019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486BFF8-50E3-4D80-A554-C97E4714F1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976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6BFF8-50E3-4D80-A554-C97E4714F19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565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6BFF8-50E3-4D80-A554-C97E4714F19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6BFF8-50E3-4D80-A554-C97E4714F19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458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86BFF8-50E3-4D80-A554-C97E4714F19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943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86BFF8-50E3-4D80-A554-C97E4714F19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870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953" y="2130425"/>
            <a:ext cx="8723094" cy="1470025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018C69-B519-5C4C-8427-309EDE90491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United Way Erie_RGB_vertical.png">
            <a:extLst>
              <a:ext uri="{FF2B5EF4-FFF2-40B4-BE49-F238E27FC236}">
                <a16:creationId xmlns:a16="http://schemas.microsoft.com/office/drawing/2014/main" id="{93E92BFD-DD34-5F46-A84F-7D2B50995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719" y="5279831"/>
            <a:ext cx="2335888" cy="145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311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018C69-B519-5C4C-8427-309EDE9049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062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018C69-B519-5C4C-8427-309EDE9049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534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250" y="1989863"/>
            <a:ext cx="8166100" cy="4054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066925" y="493136"/>
            <a:ext cx="6686550" cy="1151075"/>
          </a:xfrm>
        </p:spPr>
        <p:txBody>
          <a:bodyPr anchor="b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2162175" y="1580711"/>
            <a:ext cx="6667500" cy="3082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405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018C69-B519-5C4C-8427-309EDE90491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United Way Erie_RGB_vertical.png">
            <a:extLst>
              <a:ext uri="{FF2B5EF4-FFF2-40B4-BE49-F238E27FC236}">
                <a16:creationId xmlns:a16="http://schemas.microsoft.com/office/drawing/2014/main" id="{A4879D52-4A89-9C4B-B0CE-E9EBB17C8F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719" y="5279831"/>
            <a:ext cx="2335888" cy="145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262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Autofit/>
          </a:bodyPr>
          <a:lstStyle>
            <a:lvl1pPr algn="l">
              <a:defRPr sz="6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018C69-B519-5C4C-8427-309EDE9049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4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018C69-B519-5C4C-8427-309EDE90491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United Way Erie_RGB_vertical.png">
            <a:extLst>
              <a:ext uri="{FF2B5EF4-FFF2-40B4-BE49-F238E27FC236}">
                <a16:creationId xmlns:a16="http://schemas.microsoft.com/office/drawing/2014/main" id="{8BEA21F8-D381-3745-82DF-D0E56A7FA5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719" y="5279831"/>
            <a:ext cx="2335888" cy="145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973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018C69-B519-5C4C-8427-309EDE90491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United Way Erie_RGB_vertical.png">
            <a:extLst>
              <a:ext uri="{FF2B5EF4-FFF2-40B4-BE49-F238E27FC236}">
                <a16:creationId xmlns:a16="http://schemas.microsoft.com/office/drawing/2014/main" id="{73C50F36-2B1D-9D41-9D70-12FC98AB2B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719" y="5279831"/>
            <a:ext cx="2335888" cy="145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910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018C69-B519-5C4C-8427-309EDE90491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users:BushJ:CURRENT:LIVE UNITED Full Color 2017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47" y="6045455"/>
            <a:ext cx="2447434" cy="621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United Way Erie_RGB_vertical.png">
            <a:extLst>
              <a:ext uri="{FF2B5EF4-FFF2-40B4-BE49-F238E27FC236}">
                <a16:creationId xmlns:a16="http://schemas.microsoft.com/office/drawing/2014/main" id="{B0AD5A93-B85E-D24D-BF3F-033FB13DBC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719" y="5279831"/>
            <a:ext cx="2335888" cy="145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941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018C69-B519-5C4C-8427-309EDE9049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73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018C69-B519-5C4C-8427-309EDE90491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United Way Erie_RGB_vertical.png">
            <a:extLst>
              <a:ext uri="{FF2B5EF4-FFF2-40B4-BE49-F238E27FC236}">
                <a16:creationId xmlns:a16="http://schemas.microsoft.com/office/drawing/2014/main" id="{185B4220-9480-0040-9532-43F88C8496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719" y="5279831"/>
            <a:ext cx="2335888" cy="145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192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018C69-B519-5C4C-8427-309EDE90491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200539"/>
            <a:ext cx="9144000" cy="16711"/>
          </a:xfrm>
          <a:prstGeom prst="line">
            <a:avLst/>
          </a:prstGeom>
          <a:ln w="444500">
            <a:solidFill>
              <a:srgbClr val="FFB35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United Way Erie_RGB_vertical.png">
            <a:extLst>
              <a:ext uri="{FF2B5EF4-FFF2-40B4-BE49-F238E27FC236}">
                <a16:creationId xmlns:a16="http://schemas.microsoft.com/office/drawing/2014/main" id="{33D6CB3B-7774-F740-9D1C-0A30E781BC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719" y="5279831"/>
            <a:ext cx="2335888" cy="145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751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oboto Regular"/>
                <a:cs typeface="Roboto Regular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109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6000" b="0" i="0" kern="1200">
          <a:solidFill>
            <a:srgbClr val="0B387C"/>
          </a:solidFill>
          <a:latin typeface="League Gothic Regular"/>
          <a:ea typeface="+mj-ea"/>
          <a:cs typeface="League Gothic Regular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Roboto Regular"/>
          <a:ea typeface="+mn-ea"/>
          <a:cs typeface="Roboto Regular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Roboto Regular"/>
          <a:ea typeface="+mn-ea"/>
          <a:cs typeface="Roboto Regular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Roboto Regular"/>
          <a:ea typeface="+mn-ea"/>
          <a:cs typeface="Roboto Regular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Roboto Regular"/>
          <a:ea typeface="+mn-ea"/>
          <a:cs typeface="Roboto Regular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Roboto Regular"/>
          <a:ea typeface="+mn-ea"/>
          <a:cs typeface="Roboto 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NULL" TargetMode="External"/><Relationship Id="rId3" Type="http://schemas.openxmlformats.org/officeDocument/2006/relationships/hyperlink" Target="https://www.instagram.com/unitedwayerie/" TargetMode="External"/><Relationship Id="rId7" Type="http://schemas.openxmlformats.org/officeDocument/2006/relationships/hyperlink" Target="http://www.unitedwayerie.org/communityschools" TargetMode="External"/><Relationship Id="rId2" Type="http://schemas.openxmlformats.org/officeDocument/2006/relationships/hyperlink" Target="https://www.facebook.com/UnitedWayErie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unitedwayerie.org/funding" TargetMode="External"/><Relationship Id="rId5" Type="http://schemas.openxmlformats.org/officeDocument/2006/relationships/hyperlink" Target="http://www.unitedwayerie.org/" TargetMode="External"/><Relationship Id="rId4" Type="http://schemas.openxmlformats.org/officeDocument/2006/relationships/hyperlink" Target="http://www.twitter.com/unitedwayeri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tedwayerie.org/sites/unitedwayerie.org/files/2019%20UWEC%20Campaign%20-%20Facebook.zip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tedwayerie.org/sites/unitedwayerie.org/files/2019%20UWEC%20Campaign%20Instagram.zip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38919" y="5986044"/>
            <a:ext cx="6400800" cy="8272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1">
                <a:solidFill>
                  <a:srgbClr val="0051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Media Toolkit for Companies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7B7E08-D279-BB43-9B73-C07BD07C2B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7186"/>
          <a:stretch/>
        </p:blipFill>
        <p:spPr>
          <a:xfrm>
            <a:off x="0" y="-225396"/>
            <a:ext cx="9144000" cy="59951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C3728E-926B-2249-8A94-6F14D2CDCD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333" b="24849"/>
          <a:stretch/>
        </p:blipFill>
        <p:spPr>
          <a:xfrm>
            <a:off x="207818" y="3705985"/>
            <a:ext cx="5694265" cy="2280059"/>
          </a:xfrm>
          <a:prstGeom prst="rect">
            <a:avLst/>
          </a:prstGeom>
        </p:spPr>
      </p:pic>
      <p:pic>
        <p:nvPicPr>
          <p:cNvPr id="11" name="Picture 10" descr="United Way Erie_RGB_vertical.png">
            <a:extLst>
              <a:ext uri="{FF2B5EF4-FFF2-40B4-BE49-F238E27FC236}">
                <a16:creationId xmlns:a16="http://schemas.microsoft.com/office/drawing/2014/main" id="{C3D6706D-2B9C-CB45-B626-7F95AEE26C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719" y="5279831"/>
            <a:ext cx="2335888" cy="145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12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>
                <a:solidFill>
                  <a:srgbClr val="005191"/>
                </a:solidFill>
                <a:latin typeface="Impact" panose="020B0806030902050204" pitchFamily="34" charset="0"/>
              </a:rPr>
              <a:t>KEY LINKS &amp; RESOURCES 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457200" y="1759613"/>
            <a:ext cx="3771900" cy="3086100"/>
          </a:xfrm>
        </p:spPr>
        <p:txBody>
          <a:bodyPr>
            <a:normAutofit/>
          </a:bodyPr>
          <a:lstStyle/>
          <a:p>
            <a:pPr marL="0" indent="0">
              <a:spcAft>
                <a:spcPts val="450"/>
              </a:spcAft>
              <a:buNone/>
            </a:pPr>
            <a:r>
              <a:rPr lang="en-US" sz="1600"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United Way of Erie County Social Media Accounts to Follow and Tag:</a:t>
            </a:r>
          </a:p>
          <a:p>
            <a:pPr marL="260747" lvl="1"/>
            <a:r>
              <a:rPr lang="en-US" sz="1600"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Facebook: </a:t>
            </a:r>
            <a:r>
              <a:rPr lang="en-US" sz="1200" u="sng"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  <a:hlinkClick r:id="rId2"/>
              </a:rPr>
              <a:t>https://www.facebook.com/UnitedWayErie/</a:t>
            </a:r>
            <a:endParaRPr lang="en-US" sz="1200">
              <a:latin typeface="Arial" panose="020B0604020202020204" pitchFamily="34" charset="0"/>
              <a:ea typeface="Roboto Medium" panose="02000000000000000000" pitchFamily="2" charset="0"/>
              <a:cs typeface="Arial" panose="020B0604020202020204" pitchFamily="34" charset="0"/>
            </a:endParaRPr>
          </a:p>
          <a:p>
            <a:pPr marL="260747" lvl="1"/>
            <a:r>
              <a:rPr lang="en-US" sz="1600"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Instagram: </a:t>
            </a:r>
            <a:r>
              <a:rPr lang="en-US" sz="1600" u="sng"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  <a:hlinkClick r:id="rId3"/>
              </a:rPr>
              <a:t>@UnitedWayErie</a:t>
            </a:r>
            <a:endParaRPr lang="en-US" sz="1600" u="sng">
              <a:latin typeface="Arial" panose="020B0604020202020204" pitchFamily="34" charset="0"/>
              <a:ea typeface="Roboto Medium" panose="02000000000000000000" pitchFamily="2" charset="0"/>
              <a:cs typeface="Arial" panose="020B0604020202020204" pitchFamily="34" charset="0"/>
            </a:endParaRPr>
          </a:p>
          <a:p>
            <a:pPr marL="260747" lvl="1"/>
            <a:r>
              <a:rPr lang="en-US" sz="1600"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Twitter: </a:t>
            </a:r>
            <a:r>
              <a:rPr lang="en-US" sz="1600"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  <a:hlinkClick r:id="rId4"/>
              </a:rPr>
              <a:t>@</a:t>
            </a:r>
            <a:r>
              <a:rPr lang="en-US" sz="1600" err="1"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  <a:hlinkClick r:id="rId4"/>
              </a:rPr>
              <a:t>UnitedWayErie</a:t>
            </a:r>
            <a:endParaRPr lang="en-US" sz="1600">
              <a:latin typeface="Arial" panose="020B0604020202020204" pitchFamily="34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039360" y="1727994"/>
            <a:ext cx="3771900" cy="3086100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0" indent="0" algn="l" defTabSz="609585" rtl="0" eaLnBrk="1" latinLnBrk="0" hangingPunct="1">
              <a:spcBef>
                <a:spcPct val="20000"/>
              </a:spcBef>
              <a:buClr>
                <a:srgbClr val="FDD63E"/>
              </a:buClr>
              <a:buFontTx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609585" indent="0" algn="l" defTabSz="609585" rtl="0" eaLnBrk="1" latinLnBrk="0" hangingPunct="1">
              <a:spcBef>
                <a:spcPct val="20000"/>
              </a:spcBef>
              <a:buClr>
                <a:srgbClr val="FDD63E"/>
              </a:buClr>
              <a:buFontTx/>
              <a:buNone/>
              <a:defRPr sz="2133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609585" rtl="0" eaLnBrk="1" latinLnBrk="0" hangingPunct="1">
              <a:spcBef>
                <a:spcPct val="20000"/>
              </a:spcBef>
              <a:buClr>
                <a:srgbClr val="FDD63E"/>
              </a:buClr>
              <a:buFontTx/>
              <a:buNone/>
              <a:defRPr sz="1867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609585" rtl="0" eaLnBrk="1" latinLnBrk="0" hangingPunct="1">
              <a:spcBef>
                <a:spcPct val="20000"/>
              </a:spcBef>
              <a:buClr>
                <a:srgbClr val="FDD63E"/>
              </a:buClr>
              <a:buFontTx/>
              <a:buNone/>
              <a:defRPr sz="1867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609585" rtl="0" eaLnBrk="1" latinLnBrk="0" hangingPunct="1">
              <a:spcBef>
                <a:spcPct val="20000"/>
              </a:spcBef>
              <a:buClr>
                <a:srgbClr val="FDD63E"/>
              </a:buClr>
              <a:buFontTx/>
              <a:buNone/>
              <a:defRPr sz="1867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750"/>
              </a:spcBef>
              <a:spcAft>
                <a:spcPts val="450"/>
              </a:spcAft>
            </a:pPr>
            <a:r>
              <a:rPr lang="en-US" sz="1600" b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Key Links and Resources:</a:t>
            </a:r>
            <a:endParaRPr lang="en-US" sz="160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257810" indent="-171450">
              <a:buClrTx/>
              <a:buFont typeface="Arial" panose="020B0604020202020204" pitchFamily="34" charset="0"/>
              <a:buChar char="•"/>
            </a:pPr>
            <a:r>
              <a:rPr lang="en-US" sz="1600" u="sng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hlinkClick r:id="rId5"/>
              </a:rPr>
              <a:t>United Way Website</a:t>
            </a:r>
            <a:endParaRPr lang="en-US" sz="1600" u="sng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257810" indent="-171450">
              <a:buClrTx/>
              <a:buFont typeface="Arial" panose="020B0604020202020204" pitchFamily="34" charset="0"/>
              <a:buChar char="•"/>
            </a:pPr>
            <a:r>
              <a:rPr lang="en-US" sz="1600" u="sng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hlinkClick r:id="rId6"/>
              </a:rPr>
              <a:t>United Way Funding List</a:t>
            </a:r>
            <a:endParaRPr lang="en-US" sz="1600" u="sng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257810" indent="-171450">
              <a:buClrTx/>
              <a:buFont typeface="Arial" panose="020B0604020202020204" pitchFamily="34" charset="0"/>
              <a:buChar char="•"/>
            </a:pPr>
            <a:r>
              <a:rPr lang="en-US" sz="1600">
                <a:ea typeface="Roboto" panose="02000000000000000000" pitchFamily="2" charset="0"/>
                <a:hlinkClick r:id="rId7"/>
              </a:rPr>
              <a:t>United Way Community Schools Webpage</a:t>
            </a:r>
            <a:endParaRPr lang="en-US" sz="160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  <a:hlinkClick r:id="rId7"/>
            </a:endParaRPr>
          </a:p>
          <a:p>
            <a:pPr marL="86360">
              <a:buClrTx/>
            </a:pPr>
            <a:br>
              <a:rPr lang="en-US" sz="16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hlinkClick r:id="rId8" invalidUrl="http://"/>
              </a:rPr>
            </a:br>
            <a:r>
              <a:rPr lang="en-US" sz="1600" b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Hashtags to use on all social platforms:</a:t>
            </a:r>
            <a:endParaRPr lang="en-US" sz="160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260350" indent="-173355">
              <a:buClrTx/>
              <a:buFont typeface="Arial" panose="020B0604020202020204" pitchFamily="34" charset="0"/>
              <a:buChar char="•"/>
            </a:pPr>
            <a:r>
              <a:rPr lang="en-US" sz="16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#</a:t>
            </a:r>
            <a:r>
              <a:rPr lang="en-US" sz="160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RaisedLocalStaysLocal</a:t>
            </a:r>
            <a:endParaRPr lang="en-US" sz="160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260350" indent="-173355">
              <a:buClrTx/>
              <a:buFont typeface="Arial" panose="020B0604020202020204" pitchFamily="34" charset="0"/>
              <a:buChar char="•"/>
            </a:pPr>
            <a:r>
              <a:rPr lang="en-US" sz="16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#</a:t>
            </a:r>
            <a:r>
              <a:rPr lang="en-US" sz="160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LiveUnited</a:t>
            </a:r>
            <a:endParaRPr lang="en-US" sz="160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endParaRPr lang="en-US" sz="160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588207-C471-434A-9150-3B17E81A8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0595" y="6400799"/>
            <a:ext cx="2133600" cy="365125"/>
          </a:xfrm>
        </p:spPr>
        <p:txBody>
          <a:bodyPr/>
          <a:lstStyle/>
          <a:p>
            <a:fld id="{B5018C69-B519-5C4C-8427-309EDE90491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501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5500">
                <a:solidFill>
                  <a:srgbClr val="005191"/>
                </a:solidFill>
                <a:latin typeface="Impact" panose="020B0806030902050204" pitchFamily="34" charset="0"/>
                <a:cs typeface="Arial Narrow" panose="020B0604020202020204" pitchFamily="34" charset="0"/>
              </a:rPr>
              <a:t>FACEBOOK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hlinkClick r:id="rId3"/>
              </a:rPr>
              <a:t>Facebook Assets</a:t>
            </a:r>
            <a:endParaRPr lang="en-US" sz="280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2A20AF-86AC-B341-AE13-A8AD85006A1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333" b="24849"/>
          <a:stretch/>
        </p:blipFill>
        <p:spPr>
          <a:xfrm>
            <a:off x="173043" y="5569527"/>
            <a:ext cx="2908650" cy="1164662"/>
          </a:xfrm>
          <a:prstGeom prst="rect">
            <a:avLst/>
          </a:prstGeom>
        </p:spPr>
      </p:pic>
      <p:pic>
        <p:nvPicPr>
          <p:cNvPr id="6" name="Picture 5" descr="A person holding a sign&#10;&#10;Description automatically generated">
            <a:extLst>
              <a:ext uri="{FF2B5EF4-FFF2-40B4-BE49-F238E27FC236}">
                <a16:creationId xmlns:a16="http://schemas.microsoft.com/office/drawing/2014/main" id="{E159E544-89B9-1141-A7B6-ED8D19316C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36" y="2121113"/>
            <a:ext cx="2908650" cy="2438315"/>
          </a:xfrm>
          <a:prstGeom prst="rect">
            <a:avLst/>
          </a:prstGeom>
        </p:spPr>
      </p:pic>
      <p:pic>
        <p:nvPicPr>
          <p:cNvPr id="8" name="Picture 7" descr="A picture containing person, outdoor, man, tennis&#10;&#10;Description automatically generated">
            <a:extLst>
              <a:ext uri="{FF2B5EF4-FFF2-40B4-BE49-F238E27FC236}">
                <a16:creationId xmlns:a16="http://schemas.microsoft.com/office/drawing/2014/main" id="{EBF4BA36-9397-7B44-9E04-E47505FBF5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7675" y="2121112"/>
            <a:ext cx="2908650" cy="2438315"/>
          </a:xfrm>
          <a:prstGeom prst="rect">
            <a:avLst/>
          </a:prstGeom>
        </p:spPr>
      </p:pic>
      <p:pic>
        <p:nvPicPr>
          <p:cNvPr id="10" name="Picture 9" descr="A person holding a sign&#10;&#10;Description automatically generated">
            <a:extLst>
              <a:ext uri="{FF2B5EF4-FFF2-40B4-BE49-F238E27FC236}">
                <a16:creationId xmlns:a16="http://schemas.microsoft.com/office/drawing/2014/main" id="{94411547-8A8B-384F-BA34-157839085D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2814" y="2111907"/>
            <a:ext cx="2908650" cy="2438315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C77A418-F207-9449-8125-3DB762BD3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536" y="6446838"/>
            <a:ext cx="2133600" cy="365125"/>
          </a:xfrm>
        </p:spPr>
        <p:txBody>
          <a:bodyPr/>
          <a:lstStyle/>
          <a:p>
            <a:fld id="{B5018C69-B519-5C4C-8427-309EDE90491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5500">
                <a:solidFill>
                  <a:srgbClr val="005191"/>
                </a:solidFill>
                <a:latin typeface="Impact" panose="020B0806030902050204" pitchFamily="34" charset="0"/>
                <a:cs typeface="Arial Narrow" panose="020B0604020202020204" pitchFamily="34" charset="0"/>
              </a:rPr>
              <a:t>INSTAGRAM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hlinkClick r:id="rId3"/>
              </a:rPr>
              <a:t>Instagram Assets</a:t>
            </a:r>
            <a:endParaRPr lang="en-US" sz="280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2A20AF-86AC-B341-AE13-A8AD85006A1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333" b="24849"/>
          <a:stretch/>
        </p:blipFill>
        <p:spPr>
          <a:xfrm>
            <a:off x="173043" y="5569527"/>
            <a:ext cx="2908650" cy="1164662"/>
          </a:xfrm>
          <a:prstGeom prst="rect">
            <a:avLst/>
          </a:prstGeom>
        </p:spPr>
      </p:pic>
      <p:pic>
        <p:nvPicPr>
          <p:cNvPr id="6" name="Picture 5" descr="A person holding a sign&#10;&#10;Description automatically generated">
            <a:extLst>
              <a:ext uri="{FF2B5EF4-FFF2-40B4-BE49-F238E27FC236}">
                <a16:creationId xmlns:a16="http://schemas.microsoft.com/office/drawing/2014/main" id="{25D708F0-17BC-3646-BCBF-A3368B91FC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0766" y="2044017"/>
            <a:ext cx="2624493" cy="2624493"/>
          </a:xfrm>
          <a:prstGeom prst="rect">
            <a:avLst/>
          </a:prstGeom>
        </p:spPr>
      </p:pic>
      <p:pic>
        <p:nvPicPr>
          <p:cNvPr id="8" name="Picture 7" descr="A picture containing person, woman, outdoor&#10;&#10;Description automatically generated">
            <a:extLst>
              <a:ext uri="{FF2B5EF4-FFF2-40B4-BE49-F238E27FC236}">
                <a16:creationId xmlns:a16="http://schemas.microsoft.com/office/drawing/2014/main" id="{DF052968-EA21-1D41-83C2-1D60BE551B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1794" y="2044017"/>
            <a:ext cx="2624493" cy="2624493"/>
          </a:xfrm>
          <a:prstGeom prst="rect">
            <a:avLst/>
          </a:prstGeom>
        </p:spPr>
      </p:pic>
      <p:pic>
        <p:nvPicPr>
          <p:cNvPr id="10" name="Picture 9" descr="A person holding a sign&#10;&#10;Description automatically generated">
            <a:extLst>
              <a:ext uri="{FF2B5EF4-FFF2-40B4-BE49-F238E27FC236}">
                <a16:creationId xmlns:a16="http://schemas.microsoft.com/office/drawing/2014/main" id="{95A7DD1E-8908-DD46-881F-C3FDF48207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493" y="2044017"/>
            <a:ext cx="2624493" cy="2624493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1B0C905-AF8C-6640-B6EC-78B11F54C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790" y="6446838"/>
            <a:ext cx="2133600" cy="365125"/>
          </a:xfrm>
        </p:spPr>
        <p:txBody>
          <a:bodyPr/>
          <a:lstStyle/>
          <a:p>
            <a:fld id="{B5018C69-B519-5C4C-8427-309EDE90491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873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5191"/>
                </a:solidFill>
                <a:latin typeface="Impact" panose="020B0806030902050204" pitchFamily="34" charset="0"/>
              </a:rPr>
              <a:t>CONTENT TIPS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756F550-C580-F149-BE37-4DD9ABBDB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887" y="6400799"/>
            <a:ext cx="2133600" cy="365125"/>
          </a:xfrm>
          <a:prstGeom prst="rect">
            <a:avLst/>
          </a:prstGeom>
        </p:spPr>
        <p:txBody>
          <a:bodyPr/>
          <a:lstStyle/>
          <a:p>
            <a:fld id="{BBB69291-A384-1346-A27A-D0A1C91B6C3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0" y="1579563"/>
            <a:ext cx="8229600" cy="4033837"/>
          </a:xfrm>
        </p:spPr>
        <p:txBody>
          <a:bodyPr>
            <a:normAutofit/>
          </a:bodyPr>
          <a:lstStyle/>
          <a:p>
            <a:pPr marL="257175" indent="-257175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Local</a:t>
            </a:r>
          </a:p>
          <a:p>
            <a:pPr marL="657225" lvl="1" indent="-257175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United Way of Erie County is a local organization, please emphasize this whenever possible and be sure to tag our local social media pages (page 2)</a:t>
            </a:r>
          </a:p>
          <a:p>
            <a:pPr marL="257175" indent="-257175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How to Tag a Person or Organization</a:t>
            </a:r>
          </a:p>
          <a:p>
            <a:pPr marL="671501" lvl="1" indent="-214313">
              <a:spcBef>
                <a:spcPts val="7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When you or a fan “tags” another fan or organization, you are curating content on their page. Place “@” before typing the name, and the mention will appear.</a:t>
            </a:r>
          </a:p>
          <a:p>
            <a:pPr marL="257175" indent="-257175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Photos</a:t>
            </a:r>
          </a:p>
          <a:p>
            <a:pPr marL="714364" lvl="1" indent="-257175">
              <a:spcBef>
                <a:spcPts val="7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When posting photos to any platform, be sure they meet the following criteria:</a:t>
            </a:r>
          </a:p>
          <a:p>
            <a:pPr marL="1171553" lvl="2" indent="-257175">
              <a:spcBef>
                <a:spcPts val="7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Quality is key (non-blurry)</a:t>
            </a:r>
          </a:p>
          <a:p>
            <a:pPr marL="1171553" lvl="2" indent="-257175">
              <a:spcBef>
                <a:spcPts val="7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Include people (employees, action shots, group shots, etc.) – fans like to see people in action vs. a photo of a room</a:t>
            </a:r>
          </a:p>
          <a:p>
            <a:pPr marL="1171553" lvl="2" indent="-257175">
              <a:spcBef>
                <a:spcPts val="7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If possible, use the recommended size for the platform you are posting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313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5191"/>
                </a:solidFill>
                <a:latin typeface="Impact" panose="020B0806030902050204" pitchFamily="34" charset="0"/>
              </a:rPr>
              <a:t>CONTENT CHECKLIST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4577B7-F8A4-AF47-ADAC-AAFF22C5B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935" y="6400799"/>
            <a:ext cx="2133600" cy="365125"/>
          </a:xfrm>
          <a:prstGeom prst="rect">
            <a:avLst/>
          </a:prstGeom>
        </p:spPr>
        <p:txBody>
          <a:bodyPr/>
          <a:lstStyle/>
          <a:p>
            <a:fld id="{BBB69291-A384-1346-A27A-D0A1C91B6C3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0" y="2297113"/>
            <a:ext cx="8229600" cy="3017837"/>
          </a:xfrm>
        </p:spPr>
        <p:txBody>
          <a:bodyPr/>
          <a:lstStyle/>
          <a:p>
            <a:pPr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650"/>
              <a:t>Use this checklist to ensure you have all the proper elements to your social media post:</a:t>
            </a:r>
          </a:p>
          <a:p>
            <a:pPr marL="714364" lvl="1" indent="-257175">
              <a:spcBef>
                <a:spcPts val="7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500">
                <a:latin typeface="Arial"/>
                <a:cs typeface="Arial"/>
              </a:rPr>
              <a:t>Tag United Way of Erie County page</a:t>
            </a:r>
          </a:p>
          <a:p>
            <a:pPr marL="714364" lvl="1" indent="-257175">
              <a:spcBef>
                <a:spcPts val="7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500">
                <a:latin typeface="Arial"/>
                <a:cs typeface="Arial"/>
              </a:rPr>
              <a:t>Include quality photos </a:t>
            </a:r>
          </a:p>
          <a:p>
            <a:pPr marL="714364" lvl="1" indent="-257175">
              <a:spcBef>
                <a:spcPts val="7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500">
                <a:latin typeface="Arial"/>
                <a:cs typeface="Arial"/>
              </a:rPr>
              <a:t>Include hashtag: #</a:t>
            </a:r>
            <a:r>
              <a:rPr lang="en-US" sz="1500" err="1">
                <a:latin typeface="Arial"/>
                <a:cs typeface="Arial"/>
              </a:rPr>
              <a:t>RaisedLocalStaysLocal</a:t>
            </a:r>
            <a:r>
              <a:rPr lang="en-US" sz="1500">
                <a:latin typeface="Arial"/>
                <a:cs typeface="Arial"/>
              </a:rPr>
              <a:t> and #</a:t>
            </a:r>
            <a:r>
              <a:rPr lang="en-US" sz="1500" err="1">
                <a:latin typeface="Arial"/>
                <a:cs typeface="Arial"/>
              </a:rPr>
              <a:t>LiveUnited</a:t>
            </a:r>
            <a:endParaRPr lang="en-US" sz="1500">
              <a:latin typeface="Arial"/>
              <a:cs typeface="Arial"/>
            </a:endParaRPr>
          </a:p>
          <a:p>
            <a:pPr marL="714364" lvl="1" indent="-257175">
              <a:spcBef>
                <a:spcPts val="7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500">
                <a:latin typeface="Arial"/>
                <a:cs typeface="Arial"/>
              </a:rPr>
              <a:t>Include United Way key links where applicable</a:t>
            </a:r>
          </a:p>
          <a:p>
            <a:pPr>
              <a:spcAft>
                <a:spcPts val="450"/>
              </a:spcAft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706019"/>
      </p:ext>
    </p:extLst>
  </p:cSld>
  <p:clrMapOvr>
    <a:masterClrMapping/>
  </p:clrMapOvr>
</p:sld>
</file>

<file path=ppt/theme/theme1.xml><?xml version="1.0" encoding="utf-8"?>
<a:theme xmlns:a="http://schemas.openxmlformats.org/drawingml/2006/main" name="United Way of Erie County PPT Template">
  <a:themeElements>
    <a:clrScheme name="United Way of Erie County 2017">
      <a:dk1>
        <a:sysClr val="windowText" lastClr="000000"/>
      </a:dk1>
      <a:lt1>
        <a:sysClr val="window" lastClr="FFFFFF"/>
      </a:lt1>
      <a:dk2>
        <a:srgbClr val="005191"/>
      </a:dk2>
      <a:lt2>
        <a:srgbClr val="EEECE1"/>
      </a:lt2>
      <a:accent1>
        <a:srgbClr val="539ED0"/>
      </a:accent1>
      <a:accent2>
        <a:srgbClr val="FF443B"/>
      </a:accent2>
      <a:accent3>
        <a:srgbClr val="FFB359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7D946D0AD46D4D926D955C4AB0CBED" ma:contentTypeVersion="12" ma:contentTypeDescription="Create a new document." ma:contentTypeScope="" ma:versionID="a8469b8aebcd4244ce37560e0f0976c0">
  <xsd:schema xmlns:xsd="http://www.w3.org/2001/XMLSchema" xmlns:xs="http://www.w3.org/2001/XMLSchema" xmlns:p="http://schemas.microsoft.com/office/2006/metadata/properties" xmlns:ns2="0a4c54d9-5d3c-4813-9907-13236f358d81" xmlns:ns3="1a15b206-1e62-44dd-b5e8-556c2c610f44" targetNamespace="http://schemas.microsoft.com/office/2006/metadata/properties" ma:root="true" ma:fieldsID="70979caff3ceabc7360e09cf0459882c" ns2:_="" ns3:_="">
    <xsd:import namespace="0a4c54d9-5d3c-4813-9907-13236f358d81"/>
    <xsd:import namespace="1a15b206-1e62-44dd-b5e8-556c2c610f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4c54d9-5d3c-4813-9907-13236f358d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15b206-1e62-44dd-b5e8-556c2c610f4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415BF75-7C83-4B92-A659-CF2977EA1CCB}">
  <ds:schemaRefs>
    <ds:schemaRef ds:uri="0a4c54d9-5d3c-4813-9907-13236f358d81"/>
    <ds:schemaRef ds:uri="1a15b206-1e62-44dd-b5e8-556c2c610f4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BFEB80B-B392-42C5-AF7E-A4129DA95CE2}">
  <ds:schemaRefs>
    <ds:schemaRef ds:uri="0a4c54d9-5d3c-4813-9907-13236f358d81"/>
    <ds:schemaRef ds:uri="1a15b206-1e62-44dd-b5e8-556c2c610f4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4CB0033-786A-4A58-8BCC-74AFC8828C4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United Way of Erie County PPT Template</Template>
  <Application>Microsoft Office PowerPoint</Application>
  <PresentationFormat>On-screen Show (4:3)</PresentationFormat>
  <Slides>6</Slides>
  <Notes>5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United Way of Erie County PPT Template</vt:lpstr>
      <vt:lpstr>PowerPoint Presentation</vt:lpstr>
      <vt:lpstr>KEY LINKS &amp; RESOURCES </vt:lpstr>
      <vt:lpstr>FACEBOOK</vt:lpstr>
      <vt:lpstr>INSTAGRAM</vt:lpstr>
      <vt:lpstr>CONTENT TIPS</vt:lpstr>
      <vt:lpstr>CONTENT CHECKLIST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Mission: Crush Poverty</dc:title>
  <dc:creator>fischerl</dc:creator>
  <cp:revision>1</cp:revision>
  <cp:lastPrinted>2019-05-07T13:53:14Z</cp:lastPrinted>
  <dcterms:created xsi:type="dcterms:W3CDTF">2018-07-27T16:07:55Z</dcterms:created>
  <dcterms:modified xsi:type="dcterms:W3CDTF">2019-07-23T18:40:22Z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0x010100827D946D0AD46D4D926D955C4AB0CBED</vt:lpwstr>
  </property>
</Properties>
</file>